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8" r:id="rId3"/>
    <p:sldId id="260"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60"/>
  </p:normalViewPr>
  <p:slideViewPr>
    <p:cSldViewPr snapToGrid="0">
      <p:cViewPr varScale="1">
        <p:scale>
          <a:sx n="82" d="100"/>
          <a:sy n="82" d="100"/>
        </p:scale>
        <p:origin x="55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3/21/2020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a:t>
            </a:r>
            <a:r>
              <a:rPr lang="ar-SA" dirty="0" err="1"/>
              <a:t>الرابعه</a:t>
            </a:r>
            <a:endParaRPr lang="ar-SA" dirty="0"/>
          </a:p>
          <a:p>
            <a:pPr algn="ctr"/>
            <a:r>
              <a:rPr lang="ar-SA" dirty="0"/>
              <a:t>تحليل الأخطاء</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4F47-A213-439D-AC92-D85B46C10894}"/>
              </a:ext>
            </a:extLst>
          </p:cNvPr>
          <p:cNvSpPr>
            <a:spLocks noGrp="1"/>
          </p:cNvSpPr>
          <p:nvPr>
            <p:ph type="title"/>
          </p:nvPr>
        </p:nvSpPr>
        <p:spPr/>
        <p:txBody>
          <a:bodyPr>
            <a:normAutofit/>
          </a:bodyPr>
          <a:lstStyle/>
          <a:p>
            <a:r>
              <a:rPr lang="en-US" sz="2400" b="1" dirty="0">
                <a:latin typeface="Times New Roman" panose="02020603050405020304" pitchFamily="18" charset="0"/>
                <a:ea typeface="Calibri" panose="020F0502020204030204" pitchFamily="34" charset="0"/>
              </a:rPr>
              <a:t>Difference between Error Analysis and Contrastive Analysis: </a:t>
            </a:r>
            <a:endParaRPr lang="en-US" sz="24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5AC0E0C7-1B52-4DB3-9EB1-8E996A74FF97}"/>
              </a:ext>
            </a:extLst>
          </p:cNvPr>
          <p:cNvSpPr>
            <a:spLocks noGrp="1"/>
          </p:cNvSpPr>
          <p:nvPr>
            <p:ph idx="1"/>
          </p:nvPr>
        </p:nvSpPr>
        <p:spPr>
          <a:xfrm>
            <a:off x="677334" y="1390261"/>
            <a:ext cx="8596668" cy="4651101"/>
          </a:xfrm>
        </p:spPr>
        <p:txBody>
          <a:bodyPr>
            <a:normAutofit/>
          </a:bodyPr>
          <a:lstStyle/>
          <a:p>
            <a:pPr algn="just">
              <a:lnSpc>
                <a:spcPct val="150000"/>
              </a:lnSpc>
            </a:pPr>
            <a:r>
              <a:rPr lang="en-US" b="1" i="1" dirty="0">
                <a:solidFill>
                  <a:schemeClr val="tx1"/>
                </a:solidFill>
                <a:latin typeface="Times New Roman" panose="02020603050405020304" pitchFamily="18" charset="0"/>
                <a:ea typeface="Times New Roman" panose="02020603050405020304" pitchFamily="18" charset="0"/>
              </a:rPr>
              <a:t>Contrastive Analysis</a:t>
            </a:r>
            <a:r>
              <a:rPr lang="en-US" dirty="0">
                <a:solidFill>
                  <a:schemeClr val="tx1"/>
                </a:solidFill>
                <a:latin typeface="Times New Roman" panose="02020603050405020304" pitchFamily="18" charset="0"/>
                <a:ea typeface="Times New Roman" panose="02020603050405020304" pitchFamily="18" charset="0"/>
              </a:rPr>
              <a:t> of two languages in question: L1 and L2, pointing at the specific features of each language system (in its major areas: phonology, morphology, lexicology, syntax, text analysis) helps in the process of anticipation of possible difficulties with the L2 learners. A part of the difficulties can be attributed to the mother tongue (first language) interference.</a:t>
            </a:r>
            <a:endParaRPr lang="pl-PL" sz="1200" dirty="0">
              <a:solidFill>
                <a:schemeClr val="tx1"/>
              </a:solidFill>
              <a:latin typeface="Times New Roman" panose="02020603050405020304" pitchFamily="18" charset="0"/>
              <a:ea typeface="Times New Roman" panose="02020603050405020304" pitchFamily="18" charset="0"/>
            </a:endParaRPr>
          </a:p>
          <a:p>
            <a:pPr algn="just">
              <a:lnSpc>
                <a:spcPct val="150000"/>
              </a:lnSpc>
            </a:pPr>
            <a:r>
              <a:rPr lang="en-US" b="1" i="1">
                <a:solidFill>
                  <a:schemeClr val="tx1"/>
                </a:solidFill>
                <a:latin typeface="Times New Roman" panose="02020603050405020304" pitchFamily="18" charset="0"/>
                <a:ea typeface="Times New Roman" panose="02020603050405020304" pitchFamily="18" charset="0"/>
              </a:rPr>
              <a:t>Error </a:t>
            </a:r>
            <a:r>
              <a:rPr lang="en-US" b="1" i="1" dirty="0">
                <a:solidFill>
                  <a:schemeClr val="tx1"/>
                </a:solidFill>
                <a:latin typeface="Times New Roman" panose="02020603050405020304" pitchFamily="18" charset="0"/>
                <a:ea typeface="Times New Roman" panose="02020603050405020304" pitchFamily="18" charset="0"/>
              </a:rPr>
              <a:t>analysis</a:t>
            </a:r>
            <a:r>
              <a:rPr lang="en-US" dirty="0">
                <a:solidFill>
                  <a:schemeClr val="tx1"/>
                </a:solidFill>
                <a:latin typeface="Times New Roman" panose="02020603050405020304" pitchFamily="18" charset="0"/>
                <a:ea typeface="Times New Roman" panose="02020603050405020304" pitchFamily="18" charset="0"/>
              </a:rPr>
              <a:t> by observation and analysis of the most frequent patterns in use of L2 helps in creating a systematic and orderly list of problems that require special consideration having into account not only the data from the contrastive analysis but also all the above listed factors in the language learning process</a:t>
            </a:r>
            <a:r>
              <a:rPr lang="en-US" dirty="0">
                <a:latin typeface="Times New Roman" panose="02020603050405020304" pitchFamily="18" charset="0"/>
                <a:ea typeface="Times New Roman" panose="02020603050405020304" pitchFamily="18" charset="0"/>
              </a:rPr>
              <a:t>.</a:t>
            </a:r>
            <a:endParaRPr lang="pl-PL" sz="12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16974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0A328-FF2C-4DC4-BCCF-621ABFB08C9C}"/>
              </a:ext>
            </a:extLst>
          </p:cNvPr>
          <p:cNvSpPr>
            <a:spLocks noGrp="1"/>
          </p:cNvSpPr>
          <p:nvPr>
            <p:ph type="title"/>
          </p:nvPr>
        </p:nvSpPr>
        <p:spPr>
          <a:xfrm>
            <a:off x="623596" y="393118"/>
            <a:ext cx="10730204" cy="801202"/>
          </a:xfrm>
        </p:spPr>
        <p:txBody>
          <a:bodyPr>
            <a:normAutofit fontScale="90000"/>
          </a:bodyPr>
          <a:lstStyle/>
          <a:p>
            <a:pPr marL="0" marR="0">
              <a:lnSpc>
                <a:spcPct val="150000"/>
              </a:lnSpc>
              <a:spcBef>
                <a:spcPts val="0"/>
              </a:spcBef>
              <a:spcAft>
                <a:spcPts val="800"/>
              </a:spcAft>
            </a:pPr>
            <a:br>
              <a:rPr lang="en-US" sz="1800" dirty="0">
                <a:latin typeface="Calibri" panose="020F0502020204030204" pitchFamily="34" charset="0"/>
                <a:ea typeface="Calibri" panose="020F0502020204030204" pitchFamily="34" charset="0"/>
                <a:cs typeface="Arial" panose="020B0604020202020204" pitchFamily="34"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CD3D366-B226-4AD8-AF49-8F727D0FF7AA}"/>
              </a:ext>
            </a:extLst>
          </p:cNvPr>
          <p:cNvSpPr>
            <a:spLocks noGrp="1"/>
          </p:cNvSpPr>
          <p:nvPr>
            <p:ph idx="1"/>
          </p:nvPr>
        </p:nvSpPr>
        <p:spPr>
          <a:xfrm>
            <a:off x="838200" y="1352939"/>
            <a:ext cx="10515600" cy="4824024"/>
          </a:xfrm>
        </p:spPr>
        <p:txBody>
          <a:bodyPr>
            <a:normAutofit/>
          </a:bodyPr>
          <a:lstStyle/>
          <a:p>
            <a:pPr marL="0" marR="0">
              <a:lnSpc>
                <a:spcPct val="200000"/>
              </a:lnSpc>
              <a:spcBef>
                <a:spcPts val="0"/>
              </a:spcBef>
              <a:spcAft>
                <a:spcPts val="800"/>
              </a:spcAft>
            </a:pPr>
            <a:r>
              <a:rPr lang="en-US" dirty="0">
                <a:solidFill>
                  <a:schemeClr val="tx1"/>
                </a:solidFill>
                <a:latin typeface="Times New Roman" panose="02020603050405020304" pitchFamily="18" charset="0"/>
                <a:ea typeface="Calibri" panose="020F0502020204030204" pitchFamily="34" charset="0"/>
                <a:cs typeface="Arial" panose="020B0604020202020204" pitchFamily="34" charset="0"/>
              </a:rPr>
              <a:t>Contrastive analysis starts with a comparison of systems of two languages </a:t>
            </a:r>
            <a:endParaRPr lang="en-US" sz="1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marR="0">
              <a:lnSpc>
                <a:spcPct val="200000"/>
              </a:lnSpc>
              <a:spcBef>
                <a:spcPts val="0"/>
              </a:spcBef>
              <a:spcAft>
                <a:spcPts val="800"/>
              </a:spcAft>
            </a:pPr>
            <a:r>
              <a:rPr lang="en-US" dirty="0">
                <a:solidFill>
                  <a:schemeClr val="tx1"/>
                </a:solidFill>
                <a:latin typeface="Times New Roman" panose="02020603050405020304" pitchFamily="18" charset="0"/>
                <a:ea typeface="Calibri" panose="020F0502020204030204" pitchFamily="34" charset="0"/>
                <a:cs typeface="Arial" panose="020B0604020202020204" pitchFamily="34" charset="0"/>
              </a:rPr>
              <a:t>EA unlike CA provides data on actual attested problems </a:t>
            </a:r>
            <a:endParaRPr lang="en-US" sz="1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marR="0" algn="just">
              <a:lnSpc>
                <a:spcPct val="200000"/>
              </a:lnSpc>
              <a:spcBef>
                <a:spcPts val="0"/>
              </a:spcBef>
              <a:spcAft>
                <a:spcPts val="800"/>
              </a:spcAft>
            </a:pPr>
            <a:r>
              <a:rPr lang="en-US" dirty="0">
                <a:solidFill>
                  <a:schemeClr val="tx1"/>
                </a:solidFill>
                <a:latin typeface="Times New Roman" panose="02020603050405020304" pitchFamily="18" charset="0"/>
                <a:ea typeface="Calibri" panose="020F0502020204030204" pitchFamily="34" charset="0"/>
                <a:cs typeface="Arial" panose="020B0604020202020204" pitchFamily="34" charset="0"/>
              </a:rPr>
              <a:t>EA is not confronting with the complex theoretical problems like the problem of equivalence encountered by CA. </a:t>
            </a:r>
            <a:endParaRPr lang="en-US" sz="1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marR="0">
              <a:lnSpc>
                <a:spcPct val="200000"/>
              </a:lnSpc>
              <a:spcBef>
                <a:spcPts val="0"/>
              </a:spcBef>
              <a:spcAft>
                <a:spcPts val="800"/>
              </a:spcAft>
            </a:pPr>
            <a:r>
              <a:rPr lang="en-US" dirty="0">
                <a:solidFill>
                  <a:schemeClr val="tx1"/>
                </a:solidFill>
                <a:latin typeface="Times New Roman" panose="02020603050405020304" pitchFamily="18" charset="0"/>
                <a:ea typeface="Calibri" panose="020F0502020204030204" pitchFamily="34" charset="0"/>
                <a:cs typeface="Arial" panose="020B0604020202020204" pitchFamily="34" charset="0"/>
              </a:rPr>
              <a:t>EA provides evidence for a much more complex view of the learning process- one in which the learner is seen as an active participant in the formation of and revision of hypotheses regarding the rules of the target language. </a:t>
            </a:r>
            <a:endParaRPr lang="en-US" sz="14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0965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33D8B7B-7DC0-408C-906D-A0A7D84B3177}"/>
              </a:ext>
            </a:extLst>
          </p:cNvPr>
          <p:cNvPicPr>
            <a:picLocks noGrp="1" noChangeAspect="1"/>
          </p:cNvPicPr>
          <p:nvPr>
            <p:ph idx="1"/>
          </p:nvPr>
        </p:nvPicPr>
        <p:blipFill>
          <a:blip r:embed="rId2"/>
          <a:stretch>
            <a:fillRect/>
          </a:stretch>
        </p:blipFill>
        <p:spPr>
          <a:xfrm>
            <a:off x="1287624" y="821094"/>
            <a:ext cx="6736703" cy="5523722"/>
          </a:xfrm>
          <a:prstGeom prst="rect">
            <a:avLst/>
          </a:prstGeom>
        </p:spPr>
      </p:pic>
    </p:spTree>
    <p:extLst>
      <p:ext uri="{BB962C8B-B14F-4D97-AF65-F5344CB8AC3E}">
        <p14:creationId xmlns:p14="http://schemas.microsoft.com/office/powerpoint/2010/main" val="25919782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TotalTime>
  <Words>223</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Times New Roman</vt:lpstr>
      <vt:lpstr>Trebuchet MS</vt:lpstr>
      <vt:lpstr>Wingdings 3</vt:lpstr>
      <vt:lpstr>Facet</vt:lpstr>
      <vt:lpstr>PowerPoint Presentation</vt:lpstr>
      <vt:lpstr>Difference between Error Analysis and Contrastive Analysis: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21</cp:revision>
  <dcterms:created xsi:type="dcterms:W3CDTF">2020-03-18T12:46:15Z</dcterms:created>
  <dcterms:modified xsi:type="dcterms:W3CDTF">2020-03-21T16:28:52Z</dcterms:modified>
</cp:coreProperties>
</file>